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074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3" y="188640"/>
            <a:ext cx="4176464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err="1" smtClean="0">
                <a:latin typeface="Georgia" panose="02040502050405020303" pitchFamily="18" charset="0"/>
              </a:rPr>
              <a:t>Лэпбук</a:t>
            </a:r>
            <a:r>
              <a:rPr lang="ru-RU" sz="1600" b="1" u="sng" dirty="0" smtClean="0">
                <a:latin typeface="Georgia" panose="02040502050405020303" pitchFamily="18" charset="0"/>
              </a:rPr>
              <a:t>  «Кузнецк, Кузнецк- ты есть моя Россия»</a:t>
            </a:r>
          </a:p>
          <a:p>
            <a:endParaRPr lang="ru-RU" sz="1300" b="1" u="sng" dirty="0">
              <a:latin typeface="Georgia" panose="02040502050405020303" pitchFamily="18" charset="0"/>
            </a:endParaRPr>
          </a:p>
          <a:p>
            <a:r>
              <a:rPr lang="ru-RU" sz="1300" b="1" u="sng" dirty="0" smtClean="0">
                <a:latin typeface="Georgia" panose="02040502050405020303" pitchFamily="18" charset="0"/>
              </a:rPr>
              <a:t>Цель</a:t>
            </a:r>
            <a:r>
              <a:rPr lang="ru-RU" sz="1300" dirty="0" smtClean="0">
                <a:latin typeface="Georgia" panose="02040502050405020303" pitchFamily="18" charset="0"/>
              </a:rPr>
              <a:t>: закрепить знаний </a:t>
            </a:r>
            <a:r>
              <a:rPr lang="ru-RU" sz="1300" dirty="0">
                <a:latin typeface="Georgia" panose="02040502050405020303" pitchFamily="18" charset="0"/>
              </a:rPr>
              <a:t>детей о родном крае, истории, культуре, людях.</a:t>
            </a:r>
          </a:p>
          <a:p>
            <a:r>
              <a:rPr lang="ru-RU" sz="1300" b="1" u="sng" dirty="0">
                <a:latin typeface="Georgia" panose="02040502050405020303" pitchFamily="18" charset="0"/>
              </a:rPr>
              <a:t>Задачи</a:t>
            </a:r>
            <a:r>
              <a:rPr lang="ru-RU" sz="1300" b="1" dirty="0">
                <a:latin typeface="Georgia" panose="02040502050405020303" pitchFamily="18" charset="0"/>
              </a:rPr>
              <a:t>:</a:t>
            </a:r>
          </a:p>
          <a:p>
            <a:r>
              <a:rPr lang="ru-RU" sz="1300" dirty="0">
                <a:latin typeface="Georgia" panose="02040502050405020303" pitchFamily="18" charset="0"/>
              </a:rPr>
              <a:t>1. Систематизировать и обобщить знания детей </a:t>
            </a:r>
            <a:r>
              <a:rPr lang="ru-RU" sz="1300" dirty="0" smtClean="0">
                <a:latin typeface="Georgia" panose="02040502050405020303" pitchFamily="18" charset="0"/>
              </a:rPr>
              <a:t>о Кузнецке и о Пензенской области</a:t>
            </a:r>
            <a:r>
              <a:rPr lang="ru-RU" sz="1300" dirty="0">
                <a:latin typeface="Georgia" panose="02040502050405020303" pitchFamily="18" charset="0"/>
              </a:rPr>
              <a:t>, как о родном крае, о его истории и современности, культуре, известных людях.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2. Развивать умение читать стихи с выражением, умение понимать настроение стихотворения. Развивать связную речь, внимание, словесно-логическое мышление, развитие мелкой моторики.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3. Воспитывать патриотические чувства, желание гордиться историей, достижениями жителей родного края.</a:t>
            </a:r>
          </a:p>
          <a:p>
            <a:endParaRPr lang="ru-RU" sz="1300" dirty="0" smtClean="0">
              <a:latin typeface="Georgia" panose="02040502050405020303" pitchFamily="18" charset="0"/>
            </a:endParaRPr>
          </a:p>
          <a:p>
            <a:r>
              <a:rPr lang="ru-RU" sz="1600" i="1" dirty="0" smtClean="0">
                <a:latin typeface="Georgia" panose="02040502050405020303" pitchFamily="18" charset="0"/>
              </a:rPr>
              <a:t>Составляющие </a:t>
            </a:r>
            <a:r>
              <a:rPr lang="ru-RU" sz="1600" i="1" dirty="0">
                <a:latin typeface="Georgia" panose="02040502050405020303" pitchFamily="18" charset="0"/>
              </a:rPr>
              <a:t>интерактивной папки</a:t>
            </a:r>
            <a:r>
              <a:rPr lang="ru-RU" sz="1600" i="1" dirty="0" smtClean="0">
                <a:latin typeface="Georgia" panose="02040502050405020303" pitchFamily="18" charset="0"/>
              </a:rPr>
              <a:t>:</a:t>
            </a:r>
          </a:p>
          <a:p>
            <a:endParaRPr lang="ru-RU" sz="1600" i="1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Портрет  президента России. 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формирование и закрепление знания о президенте страны.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Государственный флаг России. 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закрепление знания о цвете, последовательности цветов в Российском флаге, о значении каждого из них. Способствовать закреплению знаний флага своей страны.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endParaRPr lang="ru-RU" sz="1300" dirty="0"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188640"/>
            <a:ext cx="410445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latin typeface="Georgia" panose="02040502050405020303" pitchFamily="18" charset="0"/>
              </a:rPr>
              <a:t>Гимн России.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развитие слухового восприятия, внимания и патриотизма.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Герб </a:t>
            </a:r>
            <a:r>
              <a:rPr lang="ru-RU" sz="1300" b="1" dirty="0">
                <a:latin typeface="Georgia" panose="02040502050405020303" pitchFamily="18" charset="0"/>
              </a:rPr>
              <a:t>России.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формирование и закрепление знаний о гербе.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Карта Российской Федерации.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наглядно показать, как выглядит Россия на карте.</a:t>
            </a:r>
          </a:p>
          <a:p>
            <a:endParaRPr lang="ru-RU" sz="1300" i="1" dirty="0" smtClean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Пословицы  о Родине.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продолжать знакомство с малыми фольклорными жанрами, о значении родной стороны для человека, о важности и необходимости защищать и ценить свою Родину. 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Стихи о Родине.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воспитание патриотических чувств, гражданственности, любви к своей Родине через чтение художественной литературы</a:t>
            </a:r>
            <a:r>
              <a:rPr lang="ru-RU" sz="1300" dirty="0" smtClean="0">
                <a:latin typeface="Georgia" panose="02040502050405020303" pitchFamily="18" charset="0"/>
              </a:rPr>
              <a:t>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Праздники </a:t>
            </a:r>
            <a:r>
              <a:rPr lang="ru-RU" sz="1300" b="1" dirty="0">
                <a:latin typeface="Georgia" panose="02040502050405020303" pitchFamily="18" charset="0"/>
              </a:rPr>
              <a:t>России.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познакомить детей с главными праздниками нашей страны.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Настольная игра-</a:t>
            </a:r>
            <a:r>
              <a:rPr lang="ru-RU" sz="1300" b="1" dirty="0" err="1">
                <a:latin typeface="Georgia" panose="02040502050405020303" pitchFamily="18" charset="0"/>
              </a:rPr>
              <a:t>ходилка</a:t>
            </a:r>
            <a:r>
              <a:rPr lang="ru-RU" sz="1300" b="1" dirty="0">
                <a:latin typeface="Georgia" panose="02040502050405020303" pitchFamily="18" charset="0"/>
              </a:rPr>
              <a:t> «Путешествуем по России».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представляя себя путешественником, изучить необъятные просторы великой державы.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endParaRPr lang="ru-RU" sz="1300" i="1" dirty="0">
              <a:latin typeface="Georgia" panose="02040502050405020303" pitchFamily="18" charset="0"/>
            </a:endParaRPr>
          </a:p>
          <a:p>
            <a:endParaRPr lang="ru-RU" sz="1300" i="1" dirty="0">
              <a:latin typeface="Georgia" panose="02040502050405020303" pitchFamily="18" charset="0"/>
            </a:endParaRPr>
          </a:p>
          <a:p>
            <a:endParaRPr lang="ru-RU" sz="1300" i="1" dirty="0">
              <a:latin typeface="Georgia" panose="02040502050405020303" pitchFamily="18" charset="0"/>
            </a:endParaRPr>
          </a:p>
          <a:p>
            <a:endParaRPr lang="ru-RU" sz="13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6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lipart-library.com/images/6BcgyBdT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6" y="-1457"/>
            <a:ext cx="45603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-1457"/>
            <a:ext cx="45608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5" name="Прямоугольник 1034"/>
          <p:cNvSpPr/>
          <p:nvPr/>
        </p:nvSpPr>
        <p:spPr>
          <a:xfrm>
            <a:off x="251520" y="260648"/>
            <a:ext cx="41044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300" dirty="0" smtClean="0">
              <a:latin typeface="Georgia" panose="02040502050405020303" pitchFamily="18" charset="0"/>
            </a:endParaRPr>
          </a:p>
          <a:p>
            <a:endParaRPr lang="ru-RU" sz="1300" dirty="0">
              <a:latin typeface="Georgia" panose="02040502050405020303" pitchFamily="18" charset="0"/>
            </a:endParaRPr>
          </a:p>
        </p:txBody>
      </p:sp>
      <p:sp>
        <p:nvSpPr>
          <p:cNvPr id="1036" name="Прямоугольник 1035"/>
          <p:cNvSpPr/>
          <p:nvPr/>
        </p:nvSpPr>
        <p:spPr>
          <a:xfrm>
            <a:off x="4761148" y="260648"/>
            <a:ext cx="413133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latin typeface="Georgia" panose="02040502050405020303" pitchFamily="18" charset="0"/>
              </a:rPr>
              <a:t>Картотека подвижных игр народов России.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Цели </a:t>
            </a:r>
            <a:r>
              <a:rPr lang="ru-RU" sz="1300" dirty="0">
                <a:latin typeface="Georgia" panose="02040502050405020303" pitchFamily="18" charset="0"/>
              </a:rPr>
              <a:t>проведения  подвижных народных игр: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Формирование устойчивого, заинтересованного, уважительного отношения к культуре родной страны;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Донесение национального колорита обычаев, оригинальность самовыражения того или иного народа, своеобразие языка, формы и содержания разговорных текстов;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Формирование толерантности;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Охрана и укрепление физического и психического здоровья дошкольников.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Формирование этических норм поведения;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-</a:t>
            </a:r>
            <a:r>
              <a:rPr lang="ru-RU" sz="1300" dirty="0">
                <a:latin typeface="Georgia" panose="02040502050405020303" pitchFamily="18" charset="0"/>
              </a:rPr>
              <a:t>Воспитание уважительного отношения друг к другу</a:t>
            </a:r>
            <a:r>
              <a:rPr lang="ru-RU" sz="1300" dirty="0" smtClean="0">
                <a:latin typeface="Georgia" panose="02040502050405020303" pitchFamily="18" charset="0"/>
              </a:rPr>
              <a:t>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«</a:t>
            </a:r>
            <a:r>
              <a:rPr lang="ru-RU" sz="1300" b="1" dirty="0">
                <a:latin typeface="Georgia" panose="02040502050405020303" pitchFamily="18" charset="0"/>
              </a:rPr>
              <a:t>Мы помним –мы гордимся".</a:t>
            </a:r>
          </a:p>
          <a:p>
            <a:r>
              <a:rPr lang="ru-RU" sz="1300" b="1" dirty="0">
                <a:latin typeface="Georgia" panose="02040502050405020303" pitchFamily="18" charset="0"/>
              </a:rPr>
              <a:t> </a:t>
            </a:r>
            <a:r>
              <a:rPr lang="ru-RU" sz="1300" dirty="0">
                <a:latin typeface="Georgia" panose="02040502050405020303" pitchFamily="18" charset="0"/>
              </a:rPr>
              <a:t>Цель: познакомить детей с героями-</a:t>
            </a:r>
            <a:r>
              <a:rPr lang="ru-RU" sz="1300" dirty="0" err="1">
                <a:latin typeface="Georgia" panose="02040502050405020303" pitchFamily="18" charset="0"/>
              </a:rPr>
              <a:t>кузнечанами</a:t>
            </a:r>
            <a:r>
              <a:rPr lang="ru-RU" sz="1300" dirty="0">
                <a:latin typeface="Georgia" panose="02040502050405020303" pitchFamily="18" charset="0"/>
              </a:rPr>
              <a:t> формировать чувство гордости за своих земляков</a:t>
            </a:r>
            <a:r>
              <a:rPr lang="ru-RU" sz="1300" dirty="0" smtClean="0">
                <a:latin typeface="Georgia" panose="02040502050405020303" pitchFamily="18" charset="0"/>
              </a:rPr>
              <a:t>.</a:t>
            </a:r>
            <a:r>
              <a:rPr lang="ru-RU" sz="1300" b="1" dirty="0">
                <a:latin typeface="Georgia" panose="02040502050405020303" pitchFamily="18" charset="0"/>
              </a:rPr>
              <a:t> </a:t>
            </a:r>
            <a:endParaRPr lang="ru-RU" sz="1300" b="1" dirty="0" smtClean="0">
              <a:latin typeface="Georgia" panose="02040502050405020303" pitchFamily="18" charset="0"/>
            </a:endParaRPr>
          </a:p>
          <a:p>
            <a:endParaRPr lang="ru-RU" sz="1300" b="1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"</a:t>
            </a:r>
            <a:r>
              <a:rPr lang="ru-RU" sz="1300" b="1" dirty="0">
                <a:latin typeface="Georgia" panose="02040502050405020303" pitchFamily="18" charset="0"/>
              </a:rPr>
              <a:t>Узнай объект". </a:t>
            </a:r>
            <a:r>
              <a:rPr lang="ru-RU" sz="1300" dirty="0">
                <a:latin typeface="Georgia" panose="02040502050405020303" pitchFamily="18" charset="0"/>
              </a:rPr>
              <a:t>Набор фотографий городских объектов нечеткого изображения. 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концентрация зрительного внимания, закрепление знаний о конкретном объекте, повышение остроты зрения детей.</a:t>
            </a:r>
          </a:p>
          <a:p>
            <a:endParaRPr lang="ru-RU" sz="1300" b="1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Ребусы, головоломки, кроссворды</a:t>
            </a:r>
            <a:r>
              <a:rPr lang="ru-RU" sz="1300" dirty="0">
                <a:latin typeface="Georgia" panose="02040502050405020303" pitchFamily="18" charset="0"/>
              </a:rPr>
              <a:t>. Например: угадай название городского объекта по первым буквам изображенных предметов и т. п. Цель: закрепление знаний о родном городе, развитие мышления, обучение детей грамоте и чтению. </a:t>
            </a:r>
            <a:endParaRPr lang="ru-RU" sz="1300" dirty="0" smtClean="0">
              <a:latin typeface="Georgia" panose="02040502050405020303" pitchFamily="18" charset="0"/>
            </a:endParaRPr>
          </a:p>
          <a:p>
            <a:endParaRPr lang="ru-RU" sz="1300" dirty="0">
              <a:latin typeface="Georgia" panose="02040502050405020303" pitchFamily="18" charset="0"/>
            </a:endParaRPr>
          </a:p>
          <a:p>
            <a:endParaRPr lang="ru-RU" sz="1300" dirty="0">
              <a:latin typeface="Georgia" panose="02040502050405020303" pitchFamily="18" charset="0"/>
            </a:endParaRPr>
          </a:p>
          <a:p>
            <a:endParaRPr lang="ru-RU" sz="1300" dirty="0" smtClean="0">
              <a:latin typeface="Georgia" panose="02040502050405020303" pitchFamily="18" charset="0"/>
            </a:endParaRPr>
          </a:p>
          <a:p>
            <a:endParaRPr lang="ru-RU" sz="1300" dirty="0" smtClean="0">
              <a:latin typeface="Georgia" panose="02040502050405020303" pitchFamily="18" charset="0"/>
            </a:endParaRPr>
          </a:p>
        </p:txBody>
      </p:sp>
      <p:sp>
        <p:nvSpPr>
          <p:cNvPr id="1037" name="Прямоугольник 1036"/>
          <p:cNvSpPr/>
          <p:nvPr/>
        </p:nvSpPr>
        <p:spPr>
          <a:xfrm>
            <a:off x="251520" y="260648"/>
            <a:ext cx="410445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latin typeface="Georgia" panose="02040502050405020303" pitchFamily="18" charset="0"/>
              </a:rPr>
              <a:t>Флаг , герб города  Кузнецк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познакомить детей с изображением Государственного флага и герба, </a:t>
            </a:r>
          </a:p>
          <a:p>
            <a:r>
              <a:rPr lang="ru-RU" sz="1300" dirty="0">
                <a:latin typeface="Georgia" panose="02040502050405020303" pitchFamily="18" charset="0"/>
              </a:rPr>
              <a:t>города Кузнецк.  Формировать элементарные представления о происхождении </a:t>
            </a:r>
          </a:p>
          <a:p>
            <a:r>
              <a:rPr lang="ru-RU" sz="1300" dirty="0">
                <a:latin typeface="Georgia" panose="02040502050405020303" pitchFamily="18" charset="0"/>
              </a:rPr>
              <a:t>и функциональном значении символики. Воспитывать  интерес к истории своего  города, чувство любви и гордости за него.</a:t>
            </a:r>
          </a:p>
          <a:p>
            <a:endParaRPr lang="ru-RU" sz="1300" dirty="0">
              <a:latin typeface="Georgia" panose="02040502050405020303" pitchFamily="18" charset="0"/>
            </a:endParaRPr>
          </a:p>
          <a:p>
            <a:r>
              <a:rPr lang="ru-RU" sz="1300" b="1" dirty="0">
                <a:latin typeface="Georgia" panose="02040502050405020303" pitchFamily="18" charset="0"/>
              </a:rPr>
              <a:t>Животный и растительный мир города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Закрепление знаний детей о разнообразии животного и растительного мира  региона. Умение различать их и находить нужное растение, животное. </a:t>
            </a:r>
          </a:p>
          <a:p>
            <a:endParaRPr lang="ru-RU" sz="1300" b="1" smtClean="0">
              <a:latin typeface="Georgia" panose="02040502050405020303" pitchFamily="18" charset="0"/>
            </a:endParaRPr>
          </a:p>
          <a:p>
            <a:r>
              <a:rPr lang="ru-RU" sz="1300" b="1" smtClean="0">
                <a:latin typeface="Georgia" panose="02040502050405020303" pitchFamily="18" charset="0"/>
              </a:rPr>
              <a:t>"</a:t>
            </a:r>
            <a:r>
              <a:rPr lang="ru-RU" sz="1300" b="1" dirty="0">
                <a:latin typeface="Georgia" panose="02040502050405020303" pitchFamily="18" charset="0"/>
              </a:rPr>
              <a:t>Из истории города".</a:t>
            </a:r>
            <a:r>
              <a:rPr lang="ru-RU" sz="1300" dirty="0">
                <a:latin typeface="Georgia" panose="02040502050405020303" pitchFamily="18" charset="0"/>
              </a:rPr>
              <a:t> Цель: познакомить детей с историей возникновения города, его геральдикой</a:t>
            </a:r>
          </a:p>
          <a:p>
            <a:endParaRPr lang="ru-RU" sz="1300" b="1" dirty="0" smtClean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«</a:t>
            </a:r>
            <a:r>
              <a:rPr lang="ru-RU" sz="1300" b="1" dirty="0">
                <a:latin typeface="Georgia" panose="02040502050405020303" pitchFamily="18" charset="0"/>
              </a:rPr>
              <a:t>Город мой, любуюсь и горжусь тобой!" </a:t>
            </a:r>
            <a:r>
              <a:rPr lang="ru-RU" sz="1300" dirty="0">
                <a:latin typeface="Georgia" panose="02040502050405020303" pitchFamily="18" charset="0"/>
              </a:rPr>
              <a:t>Это набор фотографий любимых </a:t>
            </a:r>
            <a:r>
              <a:rPr lang="ru-RU" sz="1300" dirty="0" err="1" smtClean="0">
                <a:latin typeface="Georgia" panose="02040502050405020303" pitchFamily="18" charset="0"/>
              </a:rPr>
              <a:t>кузнечанами</a:t>
            </a:r>
            <a:r>
              <a:rPr lang="ru-RU" sz="1300" dirty="0" smtClean="0">
                <a:latin typeface="Georgia" panose="02040502050405020303" pitchFamily="18" charset="0"/>
              </a:rPr>
              <a:t> городских </a:t>
            </a:r>
            <a:r>
              <a:rPr lang="ru-RU" sz="1300" dirty="0">
                <a:latin typeface="Georgia" panose="02040502050405020303" pitchFamily="18" charset="0"/>
              </a:rPr>
              <a:t>объектов, мест отдыха, заводов, предприятий. </a:t>
            </a:r>
            <a:endParaRPr lang="ru-RU" sz="1300" dirty="0" smtClean="0">
              <a:latin typeface="Georgia" panose="02040502050405020303" pitchFamily="18" charset="0"/>
            </a:endParaRPr>
          </a:p>
          <a:p>
            <a:r>
              <a:rPr lang="ru-RU" sz="1300" dirty="0" smtClean="0">
                <a:latin typeface="Georgia" panose="02040502050405020303" pitchFamily="18" charset="0"/>
              </a:rPr>
              <a:t>Цель</a:t>
            </a:r>
            <a:r>
              <a:rPr lang="ru-RU" sz="1300" dirty="0">
                <a:latin typeface="Georgia" panose="02040502050405020303" pitchFamily="18" charset="0"/>
              </a:rPr>
              <a:t>: упражнять составлять описательный рассказ по иллюстрации, формировать чувство гордости за свою малую родину</a:t>
            </a:r>
            <a:r>
              <a:rPr lang="ru-RU" sz="1300" dirty="0" smtClean="0">
                <a:latin typeface="Georgia" panose="02040502050405020303" pitchFamily="18" charset="0"/>
              </a:rPr>
              <a:t>.</a:t>
            </a:r>
            <a:r>
              <a:rPr lang="ru-RU" sz="1300" b="1" dirty="0">
                <a:latin typeface="Georgia" panose="02040502050405020303" pitchFamily="18" charset="0"/>
              </a:rPr>
              <a:t> </a:t>
            </a:r>
            <a:endParaRPr lang="ru-RU" sz="1300" b="1" dirty="0" smtClean="0">
              <a:latin typeface="Georgia" panose="02040502050405020303" pitchFamily="18" charset="0"/>
            </a:endParaRPr>
          </a:p>
          <a:p>
            <a:endParaRPr lang="ru-RU" sz="1300" b="1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«Вот эта улица, вот этот дом". 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Цель</a:t>
            </a:r>
            <a:r>
              <a:rPr lang="ru-RU" sz="1300" dirty="0">
                <a:latin typeface="Georgia" panose="02040502050405020303" pitchFamily="18" charset="0"/>
              </a:rPr>
              <a:t>: закреплять и учить применять знания детей о городских объектах, правилах дорожного движения, о номерах телефонов экстренных служб</a:t>
            </a:r>
            <a:r>
              <a:rPr lang="ru-RU" sz="1300" dirty="0" smtClean="0">
                <a:latin typeface="Georgia" panose="02040502050405020303" pitchFamily="18" charset="0"/>
              </a:rPr>
              <a:t>.</a:t>
            </a:r>
          </a:p>
          <a:p>
            <a:endParaRPr lang="ru-RU" sz="13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074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332656"/>
            <a:ext cx="4104456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latin typeface="Georgia" panose="02040502050405020303" pitchFamily="18" charset="0"/>
              </a:rPr>
              <a:t>Промыслы </a:t>
            </a:r>
            <a:r>
              <a:rPr lang="ru-RU" sz="1300" b="1" dirty="0" smtClean="0">
                <a:latin typeface="Georgia" panose="02040502050405020303" pitchFamily="18" charset="0"/>
              </a:rPr>
              <a:t>России, Пензенского края</a:t>
            </a:r>
            <a:endParaRPr lang="ru-RU" sz="1300" b="1" dirty="0">
              <a:latin typeface="Georgia" panose="02040502050405020303" pitchFamily="18" charset="0"/>
            </a:endParaRPr>
          </a:p>
          <a:p>
            <a:r>
              <a:rPr lang="ru-RU" sz="1300" dirty="0">
                <a:latin typeface="Georgia" panose="02040502050405020303" pitchFamily="18" charset="0"/>
              </a:rPr>
              <a:t>Цель: познакомить детей с разнообразием промыслов </a:t>
            </a:r>
            <a:r>
              <a:rPr lang="ru-RU" sz="1300" dirty="0" smtClean="0">
                <a:latin typeface="Georgia" panose="02040502050405020303" pitchFamily="18" charset="0"/>
              </a:rPr>
              <a:t>России, Пензенского края.</a:t>
            </a:r>
            <a:endParaRPr lang="ru-RU" sz="1300" dirty="0">
              <a:latin typeface="Georgia" panose="02040502050405020303" pitchFamily="18" charset="0"/>
            </a:endParaRPr>
          </a:p>
          <a:p>
            <a:endParaRPr lang="ru-RU" sz="1300" i="1" dirty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«</a:t>
            </a:r>
            <a:r>
              <a:rPr lang="ru-RU" sz="1300" b="1" dirty="0">
                <a:latin typeface="Georgia" panose="02040502050405020303" pitchFamily="18" charset="0"/>
              </a:rPr>
              <a:t>Я и мои </a:t>
            </a:r>
            <a:r>
              <a:rPr lang="ru-RU" sz="1300" b="1" dirty="0" smtClean="0">
                <a:latin typeface="Georgia" panose="02040502050405020303" pitchFamily="18" charset="0"/>
              </a:rPr>
              <a:t> права   и обязанности</a:t>
            </a:r>
            <a:r>
              <a:rPr lang="ru-RU" sz="1300" b="1" dirty="0">
                <a:latin typeface="Georgia" panose="02040502050405020303" pitchFamily="18" charset="0"/>
              </a:rPr>
              <a:t>»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Цель</a:t>
            </a:r>
            <a:r>
              <a:rPr lang="ru-RU" sz="1300" dirty="0">
                <a:latin typeface="Georgia" panose="02040502050405020303" pitchFamily="18" charset="0"/>
              </a:rPr>
              <a:t>: </a:t>
            </a:r>
            <a:r>
              <a:rPr lang="ru-RU" sz="1300" dirty="0" smtClean="0">
                <a:latin typeface="Georgia" panose="02040502050405020303" pitchFamily="18" charset="0"/>
              </a:rPr>
              <a:t>Формировать </a:t>
            </a:r>
            <a:r>
              <a:rPr lang="ru-RU" sz="1300" dirty="0">
                <a:latin typeface="Georgia" panose="02040502050405020303" pitchFamily="18" charset="0"/>
              </a:rPr>
              <a:t>убеждения детей в необходимости верно пользоваться правами;</a:t>
            </a:r>
          </a:p>
          <a:p>
            <a:endParaRPr lang="ru-RU" dirty="0" smtClean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Альбом «Мой детский сад»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Цель: </a:t>
            </a:r>
            <a:r>
              <a:rPr lang="ru-RU" sz="1300" dirty="0" smtClean="0">
                <a:latin typeface="Georgia" panose="02040502050405020303" pitchFamily="18" charset="0"/>
              </a:rPr>
              <a:t>продолжать </a:t>
            </a:r>
            <a:r>
              <a:rPr lang="ru-RU" sz="1300" dirty="0">
                <a:latin typeface="Georgia" panose="02040502050405020303" pitchFamily="18" charset="0"/>
              </a:rPr>
              <a:t>воспитывать доброжелательное отношение друг к другу.</a:t>
            </a:r>
          </a:p>
          <a:p>
            <a:endParaRPr lang="ru-RU" sz="1300" dirty="0" smtClean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«</a:t>
            </a:r>
            <a:r>
              <a:rPr lang="ru-RU" sz="1300" b="1" dirty="0">
                <a:latin typeface="Georgia" panose="02040502050405020303" pitchFamily="18" charset="0"/>
              </a:rPr>
              <a:t>Собери герб»</a:t>
            </a:r>
          </a:p>
          <a:p>
            <a:r>
              <a:rPr lang="ru-RU" sz="1300" dirty="0" smtClean="0">
                <a:latin typeface="Georgia" panose="02040502050405020303" pitchFamily="18" charset="0"/>
              </a:rPr>
              <a:t>Цель : закрепить </a:t>
            </a:r>
            <a:r>
              <a:rPr lang="ru-RU" sz="1300" dirty="0">
                <a:latin typeface="Georgia" panose="02040502050405020303" pitchFamily="18" charset="0"/>
              </a:rPr>
              <a:t>представление детей о гербе родного города и городов края; уметь выделять герб родного города из других знаков.</a:t>
            </a:r>
          </a:p>
          <a:p>
            <a:endParaRPr lang="ru-RU" dirty="0" smtClean="0">
              <a:latin typeface="Georgia" panose="02040502050405020303" pitchFamily="18" charset="0"/>
            </a:endParaRPr>
          </a:p>
          <a:p>
            <a:r>
              <a:rPr lang="ru-RU" sz="1300" b="1" dirty="0" smtClean="0">
                <a:latin typeface="Georgia" panose="02040502050405020303" pitchFamily="18" charset="0"/>
              </a:rPr>
              <a:t>Д/и «Профессии»</a:t>
            </a:r>
          </a:p>
          <a:p>
            <a:r>
              <a:rPr lang="ru-RU" sz="1300" dirty="0">
                <a:latin typeface="Georgia" panose="02040502050405020303" pitchFamily="18" charset="0"/>
              </a:rPr>
              <a:t>Цель</a:t>
            </a:r>
            <a:r>
              <a:rPr lang="ru-RU" sz="1300" dirty="0" smtClean="0">
                <a:latin typeface="Georgia" panose="02040502050405020303" pitchFamily="18" charset="0"/>
              </a:rPr>
              <a:t>: Воспитывать </a:t>
            </a:r>
            <a:r>
              <a:rPr lang="ru-RU" sz="1300" dirty="0">
                <a:latin typeface="Georgia" panose="02040502050405020303" pitchFamily="18" charset="0"/>
              </a:rPr>
              <a:t>интерес к труду взрослых, желание помогать </a:t>
            </a:r>
            <a:r>
              <a:rPr lang="ru-RU" sz="1300" dirty="0" smtClean="0">
                <a:latin typeface="Georgia" panose="02040502050405020303" pitchFamily="18" charset="0"/>
              </a:rPr>
              <a:t>им,  брать </a:t>
            </a:r>
            <a:r>
              <a:rPr lang="ru-RU" sz="1300" dirty="0">
                <a:latin typeface="Georgia" panose="02040502050405020303" pitchFamily="18" charset="0"/>
              </a:rPr>
              <a:t>на себя роли людей разных профессий в творческих играх; </a:t>
            </a:r>
            <a:endParaRPr lang="ru-RU" sz="13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3" y="332656"/>
            <a:ext cx="3960440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ru-RU" sz="44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ru-RU" sz="4400" b="1" dirty="0" err="1" smtClean="0">
                <a:ln/>
                <a:solidFill>
                  <a:schemeClr val="accent3"/>
                </a:solidFill>
              </a:rPr>
              <a:t>Лэпбук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  </a:t>
            </a: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«</a:t>
            </a:r>
            <a:r>
              <a:rPr lang="ru-RU" sz="3200" b="1" dirty="0" smtClean="0">
                <a:ln/>
                <a:solidFill>
                  <a:schemeClr val="accent3"/>
                </a:solidFill>
              </a:rPr>
              <a:t>Кузнецк, </a:t>
            </a:r>
            <a:r>
              <a:rPr lang="ru-RU" sz="3200" b="1" dirty="0" smtClean="0">
                <a:ln/>
                <a:solidFill>
                  <a:schemeClr val="accent3"/>
                </a:solidFill>
              </a:rPr>
              <a:t>  Кузнецк </a:t>
            </a:r>
            <a:r>
              <a:rPr lang="ru-RU" sz="3200" b="1" dirty="0" smtClean="0">
                <a:ln/>
                <a:solidFill>
                  <a:schemeClr val="accent3"/>
                </a:solidFill>
              </a:rPr>
              <a:t>– </a:t>
            </a: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ты есть моя Россия»</a:t>
            </a:r>
            <a:endParaRPr lang="ru-RU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9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585</Words>
  <Application>Microsoft Office PowerPoint</Application>
  <PresentationFormat>Экран (4:3)</PresentationFormat>
  <Paragraphs>90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cp:lastPrinted>2018-03-28T05:23:49Z</cp:lastPrinted>
  <dcterms:created xsi:type="dcterms:W3CDTF">2018-03-24T09:01:42Z</dcterms:created>
  <dcterms:modified xsi:type="dcterms:W3CDTF">2018-03-28T05:25:18Z</dcterms:modified>
</cp:coreProperties>
</file>